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La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italic.fntdata"/><Relationship Id="rId14" Type="http://schemas.openxmlformats.org/officeDocument/2006/relationships/font" Target="fonts/Lato-bold.fntdata"/><Relationship Id="rId17" Type="http://schemas.openxmlformats.org/officeDocument/2006/relationships/font" Target="fonts/Merriweather-regular.fntdata"/><Relationship Id="rId16" Type="http://schemas.openxmlformats.org/officeDocument/2006/relationships/font" Target="fonts/La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ad59eae22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ad59eae22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mage.png" id="15" name="Google Shape;15;p2"/>
          <p:cNvPicPr preferRelativeResize="0"/>
          <p:nvPr/>
        </p:nvPicPr>
        <p:blipFill>
          <a:blip r:embed="rId2">
            <a:alphaModFix/>
          </a:blip>
          <a:stretch>
            <a:fill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1792288" y="612775"/>
            <a:ext cx="5486400" cy="4114800"/>
          </a:xfrm>
          <a:prstGeom prst="rect">
            <a:avLst/>
          </a:prstGeom>
          <a:noFill/>
          <a:ln>
            <a:noFill/>
          </a:ln>
        </p:spPr>
      </p:sp>
      <p:sp>
        <p:nvSpPr>
          <p:cNvPr id="65" name="Google Shape;65;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84" name="Shape 84"/>
        <p:cNvGrpSpPr/>
        <p:nvPr/>
      </p:nvGrpSpPr>
      <p:grpSpPr>
        <a:xfrm>
          <a:off x="0" y="0"/>
          <a:ext cx="0" cy="0"/>
          <a:chOff x="0" y="0"/>
          <a:chExt cx="0" cy="0"/>
        </a:xfrm>
      </p:grpSpPr>
      <p:pic>
        <p:nvPicPr>
          <p:cNvPr descr="image.png" id="85" name="Google Shape;85;p13"/>
          <p:cNvPicPr preferRelativeResize="0"/>
          <p:nvPr/>
        </p:nvPicPr>
        <p:blipFill rotWithShape="1">
          <a:blip r:embed="rId3">
            <a:alphaModFix/>
          </a:blip>
          <a:srcRect b="0" l="0" r="0" t="0"/>
          <a:stretch/>
        </p:blipFill>
        <p:spPr>
          <a:xfrm>
            <a:off x="2286000" y="108000"/>
            <a:ext cx="7620000" cy="3689525"/>
          </a:xfrm>
          <a:prstGeom prst="rect">
            <a:avLst/>
          </a:prstGeom>
          <a:noFill/>
          <a:ln>
            <a:noFill/>
          </a:ln>
        </p:spPr>
      </p:pic>
      <p:sp>
        <p:nvSpPr>
          <p:cNvPr id="86" name="Google Shape;86;p13"/>
          <p:cNvSpPr txBox="1"/>
          <p:nvPr/>
        </p:nvSpPr>
        <p:spPr>
          <a:xfrm>
            <a:off x="2705575" y="1579500"/>
            <a:ext cx="6780900" cy="16254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F8FAFC"/>
                </a:solidFill>
                <a:latin typeface="Merriweather"/>
                <a:ea typeface="Merriweather"/>
                <a:cs typeface="Merriweather"/>
                <a:sym typeface="Merriweather"/>
              </a:rPr>
              <a:t>The Non-Proliferation Treaty (NPT)</a:t>
            </a:r>
            <a:endParaRPr/>
          </a:p>
        </p:txBody>
      </p:sp>
      <p:sp>
        <p:nvSpPr>
          <p:cNvPr id="87" name="Google Shape;87;p13"/>
          <p:cNvSpPr txBox="1"/>
          <p:nvPr/>
        </p:nvSpPr>
        <p:spPr>
          <a:xfrm>
            <a:off x="2867025" y="3520336"/>
            <a:ext cx="6458100" cy="27720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94A3B8"/>
                </a:solidFill>
                <a:latin typeface="Lato"/>
                <a:ea typeface="Lato"/>
                <a:cs typeface="Lato"/>
                <a:sym typeface="Lato"/>
              </a:rPr>
              <a:t>A Cornerstone of Global Nuclear Security and Disarmament</a:t>
            </a:r>
            <a:endParaRPr/>
          </a:p>
        </p:txBody>
      </p:sp>
      <p:sp>
        <p:nvSpPr>
          <p:cNvPr id="88" name="Google Shape;88;p13"/>
          <p:cNvSpPr txBox="1"/>
          <p:nvPr/>
        </p:nvSpPr>
        <p:spPr>
          <a:xfrm>
            <a:off x="9072000" y="5373000"/>
            <a:ext cx="2956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89" name="Google Shape;89;p13"/>
          <p:cNvSpPr txBox="1"/>
          <p:nvPr/>
        </p:nvSpPr>
        <p:spPr>
          <a:xfrm>
            <a:off x="9342000" y="4144500"/>
            <a:ext cx="2875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Presented by</a:t>
            </a:r>
            <a:endParaRPr sz="3200">
              <a:solidFill>
                <a:schemeClr val="lt1"/>
              </a:solidFill>
              <a:latin typeface="Calibri"/>
              <a:ea typeface="Calibri"/>
              <a:cs typeface="Calibri"/>
              <a:sym typeface="Calibri"/>
            </a:endParaRPr>
          </a:p>
          <a:p>
            <a:pPr indent="0" lvl="0" marL="0" rtl="0" algn="l">
              <a:spcBef>
                <a:spcPts val="0"/>
              </a:spcBef>
              <a:spcAft>
                <a:spcPts val="0"/>
              </a:spcAft>
              <a:buNone/>
            </a:pPr>
            <a:r>
              <a:rPr lang="en-US" sz="3200">
                <a:solidFill>
                  <a:schemeClr val="lt1"/>
                </a:solidFill>
                <a:latin typeface="Calibri"/>
                <a:ea typeface="Calibri"/>
                <a:cs typeface="Calibri"/>
                <a:sym typeface="Calibri"/>
              </a:rPr>
              <a:t>Dr. Bharti Soni</a:t>
            </a:r>
            <a:endParaRPr sz="3200">
              <a:solidFill>
                <a:schemeClr val="lt1"/>
              </a:solidFill>
              <a:latin typeface="Calibri"/>
              <a:ea typeface="Calibri"/>
              <a:cs typeface="Calibri"/>
              <a:sym typeface="Calibri"/>
            </a:endParaRPr>
          </a:p>
        </p:txBody>
      </p:sp>
      <p:sp>
        <p:nvSpPr>
          <p:cNvPr id="90" name="Google Shape;90;p13"/>
          <p:cNvSpPr txBox="1"/>
          <p:nvPr/>
        </p:nvSpPr>
        <p:spPr>
          <a:xfrm>
            <a:off x="8680500" y="6169500"/>
            <a:ext cx="54000" cy="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1" name="Google Shape;91;p13"/>
          <p:cNvSpPr txBox="1"/>
          <p:nvPr/>
        </p:nvSpPr>
        <p:spPr>
          <a:xfrm>
            <a:off x="6898500" y="5238000"/>
            <a:ext cx="54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lt1"/>
                </a:solidFill>
                <a:latin typeface="Calibri"/>
                <a:ea typeface="Calibri"/>
                <a:cs typeface="Calibri"/>
                <a:sym typeface="Calibri"/>
              </a:rPr>
              <a:t>Department of Political Science</a:t>
            </a:r>
            <a:endParaRPr sz="3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95" name="Shape 95"/>
        <p:cNvGrpSpPr/>
        <p:nvPr/>
      </p:nvGrpSpPr>
      <p:grpSpPr>
        <a:xfrm>
          <a:off x="0" y="0"/>
          <a:ext cx="0" cy="0"/>
          <a:chOff x="0" y="0"/>
          <a:chExt cx="0" cy="0"/>
        </a:xfrm>
      </p:grpSpPr>
      <p:pic>
        <p:nvPicPr>
          <p:cNvPr descr="image.png" id="96" name="Google Shape;96;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7" name="Google Shape;97;p14"/>
          <p:cNvSpPr txBox="1"/>
          <p:nvPr/>
        </p:nvSpPr>
        <p:spPr>
          <a:xfrm>
            <a:off x="2390536" y="3013769"/>
            <a:ext cx="7410926" cy="6399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38BDF8"/>
                </a:solidFill>
                <a:latin typeface="Merriweather"/>
                <a:ea typeface="Merriweather"/>
                <a:cs typeface="Merriweather"/>
                <a:sym typeface="Merriweather"/>
              </a:rPr>
              <a:t>Introduction &amp; Framework</a:t>
            </a:r>
            <a:endParaRPr/>
          </a:p>
        </p:txBody>
      </p:sp>
      <p:sp>
        <p:nvSpPr>
          <p:cNvPr id="98" name="Google Shape;98;p14"/>
          <p:cNvSpPr txBox="1"/>
          <p:nvPr/>
        </p:nvSpPr>
        <p:spPr>
          <a:xfrm>
            <a:off x="2762250" y="3844230"/>
            <a:ext cx="6667500" cy="609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CBD5E1"/>
                </a:solidFill>
                <a:latin typeface="Lato"/>
                <a:ea typeface="Lato"/>
                <a:cs typeface="Lato"/>
                <a:sym typeface="Lato"/>
              </a:rPr>
              <a:t>Understanding the history, objectives, and structure of the world's most critical arms control agreement.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02" name="Shape 102"/>
        <p:cNvGrpSpPr/>
        <p:nvPr/>
      </p:nvGrpSpPr>
      <p:grpSpPr>
        <a:xfrm>
          <a:off x="0" y="0"/>
          <a:ext cx="0" cy="0"/>
          <a:chOff x="0" y="0"/>
          <a:chExt cx="0" cy="0"/>
        </a:xfrm>
      </p:grpSpPr>
      <p:pic>
        <p:nvPicPr>
          <p:cNvPr descr="image.png" id="103" name="Google Shape;103;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4" name="Google Shape;104;p15"/>
          <p:cNvPicPr preferRelativeResize="0"/>
          <p:nvPr/>
        </p:nvPicPr>
        <p:blipFill rotWithShape="1">
          <a:blip r:embed="rId4">
            <a:alphaModFix/>
          </a:blip>
          <a:srcRect b="0" l="0" r="0" t="0"/>
          <a:stretch/>
        </p:blipFill>
        <p:spPr>
          <a:xfrm>
            <a:off x="571500" y="1594395"/>
            <a:ext cx="5286375" cy="4692104"/>
          </a:xfrm>
          <a:prstGeom prst="rect">
            <a:avLst/>
          </a:prstGeom>
          <a:noFill/>
          <a:ln>
            <a:noFill/>
          </a:ln>
        </p:spPr>
      </p:pic>
      <p:pic>
        <p:nvPicPr>
          <p:cNvPr descr="image.png" id="105" name="Google Shape;105;p15"/>
          <p:cNvPicPr preferRelativeResize="0"/>
          <p:nvPr/>
        </p:nvPicPr>
        <p:blipFill rotWithShape="1">
          <a:blip r:embed="rId5">
            <a:alphaModFix/>
          </a:blip>
          <a:srcRect b="0" l="0" r="0" t="0"/>
          <a:stretch/>
        </p:blipFill>
        <p:spPr>
          <a:xfrm>
            <a:off x="6334125" y="1594395"/>
            <a:ext cx="5286375" cy="4692104"/>
          </a:xfrm>
          <a:prstGeom prst="rect">
            <a:avLst/>
          </a:prstGeom>
          <a:noFill/>
          <a:ln>
            <a:noFill/>
          </a:ln>
        </p:spPr>
      </p:pic>
      <p:sp>
        <p:nvSpPr>
          <p:cNvPr id="106" name="Google Shape;106;p15"/>
          <p:cNvSpPr txBox="1"/>
          <p:nvPr/>
        </p:nvSpPr>
        <p:spPr>
          <a:xfrm>
            <a:off x="962025" y="1984920"/>
            <a:ext cx="473059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ACC15"/>
                </a:solidFill>
                <a:latin typeface="Merriweather"/>
                <a:ea typeface="Merriweather"/>
                <a:cs typeface="Merriweather"/>
                <a:sym typeface="Merriweather"/>
              </a:rPr>
              <a:t>Definition</a:t>
            </a:r>
            <a:endParaRPr/>
          </a:p>
        </p:txBody>
      </p:sp>
      <p:sp>
        <p:nvSpPr>
          <p:cNvPr id="107" name="Google Shape;107;p15"/>
          <p:cNvSpPr txBox="1"/>
          <p:nvPr/>
        </p:nvSpPr>
        <p:spPr>
          <a:xfrm>
            <a:off x="962025" y="2495401"/>
            <a:ext cx="4505325" cy="1524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CBD5E1"/>
                </a:solidFill>
                <a:latin typeface="Lato"/>
                <a:ea typeface="Lato"/>
                <a:cs typeface="Lato"/>
                <a:sym typeface="Lato"/>
              </a:rPr>
              <a:t>The NPT is a landmark international treaty whose objective is to prevent the spread of nuclear weapons and weapons technology, to promote cooperation in the peaceful uses of nuclear energy, and to further the goal of achieving nuclear disarmament.</a:t>
            </a:r>
            <a:endParaRPr/>
          </a:p>
        </p:txBody>
      </p:sp>
      <p:sp>
        <p:nvSpPr>
          <p:cNvPr id="108" name="Google Shape;108;p15"/>
          <p:cNvSpPr txBox="1"/>
          <p:nvPr/>
        </p:nvSpPr>
        <p:spPr>
          <a:xfrm>
            <a:off x="6724650" y="1984920"/>
            <a:ext cx="473059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00" u="none" cap="none" strike="noStrike">
                <a:solidFill>
                  <a:srgbClr val="FACC15"/>
                </a:solidFill>
                <a:latin typeface="Merriweather"/>
                <a:ea typeface="Merriweather"/>
                <a:cs typeface="Merriweather"/>
                <a:sym typeface="Merriweather"/>
              </a:rPr>
              <a:t>Key Facts</a:t>
            </a:r>
            <a:endParaRPr/>
          </a:p>
        </p:txBody>
      </p:sp>
      <p:sp>
        <p:nvSpPr>
          <p:cNvPr id="109" name="Google Shape;109;p15"/>
          <p:cNvSpPr txBox="1"/>
          <p:nvPr/>
        </p:nvSpPr>
        <p:spPr>
          <a:xfrm>
            <a:off x="6800850" y="2447776"/>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10" name="Google Shape;110;p15"/>
          <p:cNvSpPr txBox="1"/>
          <p:nvPr/>
        </p:nvSpPr>
        <p:spPr>
          <a:xfrm>
            <a:off x="7010400" y="2447776"/>
            <a:ext cx="4219575" cy="3048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Signed:</a:t>
            </a:r>
            <a:r>
              <a:rPr b="0" i="0" lang="en-US" sz="1500" u="none" cap="none" strike="noStrike">
                <a:solidFill>
                  <a:srgbClr val="CBD5E1"/>
                </a:solidFill>
                <a:latin typeface="Lato"/>
                <a:ea typeface="Lato"/>
                <a:cs typeface="Lato"/>
                <a:sym typeface="Lato"/>
              </a:rPr>
              <a:t> July 1, 1968</a:t>
            </a:r>
            <a:endParaRPr/>
          </a:p>
        </p:txBody>
      </p:sp>
      <p:sp>
        <p:nvSpPr>
          <p:cNvPr id="111" name="Google Shape;111;p15"/>
          <p:cNvSpPr txBox="1"/>
          <p:nvPr/>
        </p:nvSpPr>
        <p:spPr>
          <a:xfrm>
            <a:off x="6800850" y="2895451"/>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12" name="Google Shape;112;p15"/>
          <p:cNvSpPr txBox="1"/>
          <p:nvPr/>
        </p:nvSpPr>
        <p:spPr>
          <a:xfrm>
            <a:off x="7010400" y="2895451"/>
            <a:ext cx="4219575" cy="3048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Effective:</a:t>
            </a:r>
            <a:r>
              <a:rPr b="0" i="0" lang="en-US" sz="1500" u="none" cap="none" strike="noStrike">
                <a:solidFill>
                  <a:srgbClr val="CBD5E1"/>
                </a:solidFill>
                <a:latin typeface="Lato"/>
                <a:ea typeface="Lato"/>
                <a:cs typeface="Lato"/>
                <a:sym typeface="Lato"/>
              </a:rPr>
              <a:t> March 5, 1970</a:t>
            </a:r>
            <a:endParaRPr/>
          </a:p>
        </p:txBody>
      </p:sp>
      <p:sp>
        <p:nvSpPr>
          <p:cNvPr id="113" name="Google Shape;113;p15"/>
          <p:cNvSpPr txBox="1"/>
          <p:nvPr/>
        </p:nvSpPr>
        <p:spPr>
          <a:xfrm>
            <a:off x="6800850" y="3343126"/>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14" name="Google Shape;114;p15"/>
          <p:cNvSpPr txBox="1"/>
          <p:nvPr/>
        </p:nvSpPr>
        <p:spPr>
          <a:xfrm>
            <a:off x="7010400" y="3343126"/>
            <a:ext cx="4219575" cy="3048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Extension:</a:t>
            </a:r>
            <a:r>
              <a:rPr b="0" i="0" lang="en-US" sz="1500" u="none" cap="none" strike="noStrike">
                <a:solidFill>
                  <a:srgbClr val="CBD5E1"/>
                </a:solidFill>
                <a:latin typeface="Lato"/>
                <a:ea typeface="Lato"/>
                <a:cs typeface="Lato"/>
                <a:sym typeface="Lato"/>
              </a:rPr>
              <a:t> Indefinitely extended in 1995</a:t>
            </a:r>
            <a:endParaRPr/>
          </a:p>
        </p:txBody>
      </p:sp>
      <p:sp>
        <p:nvSpPr>
          <p:cNvPr id="115" name="Google Shape;115;p15"/>
          <p:cNvSpPr txBox="1"/>
          <p:nvPr/>
        </p:nvSpPr>
        <p:spPr>
          <a:xfrm>
            <a:off x="6800850" y="3790801"/>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16" name="Google Shape;116;p15"/>
          <p:cNvSpPr txBox="1"/>
          <p:nvPr/>
        </p:nvSpPr>
        <p:spPr>
          <a:xfrm>
            <a:off x="7010400" y="3790801"/>
            <a:ext cx="4219575" cy="9144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Parties:</a:t>
            </a:r>
            <a:r>
              <a:rPr b="0" i="0" lang="en-US" sz="1500" u="none" cap="none" strike="noStrike">
                <a:solidFill>
                  <a:srgbClr val="CBD5E1"/>
                </a:solidFill>
                <a:latin typeface="Lato"/>
                <a:ea typeface="Lato"/>
                <a:cs typeface="Lato"/>
                <a:sym typeface="Lato"/>
              </a:rPr>
              <a:t> 191 States join the treaty, making it the most widely subscribed nuclear arms control agreement.</a:t>
            </a:r>
            <a:endParaRPr/>
          </a:p>
        </p:txBody>
      </p:sp>
      <p:sp>
        <p:nvSpPr>
          <p:cNvPr id="117" name="Google Shape;117;p15"/>
          <p:cNvSpPr txBox="1"/>
          <p:nvPr/>
        </p:nvSpPr>
        <p:spPr>
          <a:xfrm>
            <a:off x="571500" y="571500"/>
            <a:ext cx="11601450" cy="499020"/>
          </a:xfrm>
          <a:prstGeom prst="rect">
            <a:avLst/>
          </a:prstGeom>
          <a:noFill/>
          <a:ln>
            <a:noFill/>
          </a:ln>
        </p:spPr>
        <p:txBody>
          <a:bodyPr anchorCtr="0" anchor="t" bIns="0" lIns="0" spcFirstLastPara="1" rIns="0" wrap="square" tIns="0">
            <a:spAutoFit/>
          </a:bodyPr>
          <a:lstStyle/>
          <a:p>
            <a:pPr indent="0" lvl="0" marL="0" marR="0" rtl="0" algn="l">
              <a:lnSpc>
                <a:spcPct val="119968"/>
              </a:lnSpc>
              <a:spcBef>
                <a:spcPts val="0"/>
              </a:spcBef>
              <a:spcAft>
                <a:spcPts val="0"/>
              </a:spcAft>
              <a:buNone/>
            </a:pPr>
            <a:r>
              <a:rPr b="1" i="0" lang="en-US" sz="3150" u="none" cap="none" strike="noStrike">
                <a:solidFill>
                  <a:srgbClr val="38BDF8"/>
                </a:solidFill>
                <a:latin typeface="Merriweather"/>
                <a:ea typeface="Merriweather"/>
                <a:cs typeface="Merriweather"/>
                <a:sym typeface="Merriweather"/>
              </a:rPr>
              <a:t>What is the NPT?</a:t>
            </a:r>
            <a:endParaRPr/>
          </a:p>
        </p:txBody>
      </p:sp>
      <p:sp>
        <p:nvSpPr>
          <p:cNvPr id="118" name="Google Shape;118;p15"/>
          <p:cNvSpPr/>
          <p:nvPr/>
        </p:nvSpPr>
        <p:spPr>
          <a:xfrm>
            <a:off x="571500" y="1194345"/>
            <a:ext cx="11049000" cy="19050"/>
          </a:xfrm>
          <a:prstGeom prst="rect">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22" name="Shape 122"/>
        <p:cNvGrpSpPr/>
        <p:nvPr/>
      </p:nvGrpSpPr>
      <p:grpSpPr>
        <a:xfrm>
          <a:off x="0" y="0"/>
          <a:ext cx="0" cy="0"/>
          <a:chOff x="0" y="0"/>
          <a:chExt cx="0" cy="0"/>
        </a:xfrm>
      </p:grpSpPr>
      <p:pic>
        <p:nvPicPr>
          <p:cNvPr descr="image.png" id="123" name="Google Shape;123;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24" name="Google Shape;124;p16"/>
          <p:cNvPicPr preferRelativeResize="0"/>
          <p:nvPr/>
        </p:nvPicPr>
        <p:blipFill rotWithShape="1">
          <a:blip r:embed="rId4">
            <a:alphaModFix/>
          </a:blip>
          <a:srcRect b="0" l="0" r="0" t="0"/>
          <a:stretch/>
        </p:blipFill>
        <p:spPr>
          <a:xfrm>
            <a:off x="571500" y="2246858"/>
            <a:ext cx="3492549" cy="3387030"/>
          </a:xfrm>
          <a:prstGeom prst="rect">
            <a:avLst/>
          </a:prstGeom>
          <a:noFill/>
          <a:ln>
            <a:noFill/>
          </a:ln>
        </p:spPr>
      </p:pic>
      <p:pic>
        <p:nvPicPr>
          <p:cNvPr descr="image.png" id="125" name="Google Shape;125;p16"/>
          <p:cNvPicPr preferRelativeResize="0"/>
          <p:nvPr/>
        </p:nvPicPr>
        <p:blipFill rotWithShape="1">
          <a:blip r:embed="rId5">
            <a:alphaModFix/>
          </a:blip>
          <a:srcRect b="0" l="0" r="0" t="0"/>
          <a:stretch/>
        </p:blipFill>
        <p:spPr>
          <a:xfrm>
            <a:off x="4349799" y="2246858"/>
            <a:ext cx="3492549" cy="3387030"/>
          </a:xfrm>
          <a:prstGeom prst="rect">
            <a:avLst/>
          </a:prstGeom>
          <a:noFill/>
          <a:ln>
            <a:noFill/>
          </a:ln>
        </p:spPr>
      </p:pic>
      <p:pic>
        <p:nvPicPr>
          <p:cNvPr descr="image.png" id="126" name="Google Shape;126;p16"/>
          <p:cNvPicPr preferRelativeResize="0"/>
          <p:nvPr/>
        </p:nvPicPr>
        <p:blipFill rotWithShape="1">
          <a:blip r:embed="rId6">
            <a:alphaModFix/>
          </a:blip>
          <a:srcRect b="0" l="0" r="0" t="0"/>
          <a:stretch/>
        </p:blipFill>
        <p:spPr>
          <a:xfrm>
            <a:off x="8128099" y="2246858"/>
            <a:ext cx="3492549" cy="3387030"/>
          </a:xfrm>
          <a:prstGeom prst="rect">
            <a:avLst/>
          </a:prstGeom>
          <a:noFill/>
          <a:ln>
            <a:noFill/>
          </a:ln>
        </p:spPr>
      </p:pic>
      <p:sp>
        <p:nvSpPr>
          <p:cNvPr id="127" name="Google Shape;127;p16"/>
          <p:cNvSpPr txBox="1"/>
          <p:nvPr/>
        </p:nvSpPr>
        <p:spPr>
          <a:xfrm>
            <a:off x="1067544" y="3275558"/>
            <a:ext cx="250031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ACC15"/>
                </a:solidFill>
                <a:latin typeface="Merriweather"/>
                <a:ea typeface="Merriweather"/>
                <a:cs typeface="Merriweather"/>
                <a:sym typeface="Merriweather"/>
              </a:rPr>
              <a:t>Non-Proliferation</a:t>
            </a:r>
            <a:endParaRPr/>
          </a:p>
        </p:txBody>
      </p:sp>
      <p:sp>
        <p:nvSpPr>
          <p:cNvPr id="128" name="Google Shape;128;p16"/>
          <p:cNvSpPr txBox="1"/>
          <p:nvPr/>
        </p:nvSpPr>
        <p:spPr>
          <a:xfrm>
            <a:off x="866775" y="3928913"/>
            <a:ext cx="290199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CBD5E1"/>
                </a:solidFill>
                <a:latin typeface="Lato"/>
                <a:ea typeface="Lato"/>
                <a:cs typeface="Lato"/>
                <a:sym typeface="Lato"/>
              </a:rPr>
              <a:t>Nuclear-weapon states pledge not to transfer weapons. Non-nuclear-weapon states pledge not to acquire them.</a:t>
            </a:r>
            <a:endParaRPr/>
          </a:p>
        </p:txBody>
      </p:sp>
      <p:sp>
        <p:nvSpPr>
          <p:cNvPr id="129" name="Google Shape;129;p16"/>
          <p:cNvSpPr txBox="1"/>
          <p:nvPr/>
        </p:nvSpPr>
        <p:spPr>
          <a:xfrm>
            <a:off x="5140880" y="3275558"/>
            <a:ext cx="1910238"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ACC15"/>
                </a:solidFill>
                <a:latin typeface="Merriweather"/>
                <a:ea typeface="Merriweather"/>
                <a:cs typeface="Merriweather"/>
                <a:sym typeface="Merriweather"/>
              </a:rPr>
              <a:t>Disarmament</a:t>
            </a:r>
            <a:endParaRPr/>
          </a:p>
        </p:txBody>
      </p:sp>
      <p:sp>
        <p:nvSpPr>
          <p:cNvPr id="130" name="Google Shape;130;p16"/>
          <p:cNvSpPr txBox="1"/>
          <p:nvPr/>
        </p:nvSpPr>
        <p:spPr>
          <a:xfrm>
            <a:off x="4645074" y="3928913"/>
            <a:ext cx="290199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CBD5E1"/>
                </a:solidFill>
                <a:latin typeface="Lato"/>
                <a:ea typeface="Lato"/>
                <a:cs typeface="Lato"/>
                <a:sym typeface="Lato"/>
              </a:rPr>
              <a:t>All parties agree to pursue negotiations in good faith on effective measures relating to cessation of the nuclear arms race.</a:t>
            </a:r>
            <a:endParaRPr/>
          </a:p>
        </p:txBody>
      </p:sp>
      <p:sp>
        <p:nvSpPr>
          <p:cNvPr id="131" name="Google Shape;131;p16"/>
          <p:cNvSpPr txBox="1"/>
          <p:nvPr/>
        </p:nvSpPr>
        <p:spPr>
          <a:xfrm>
            <a:off x="9009191" y="3275558"/>
            <a:ext cx="1730216"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00" u="none" cap="none" strike="noStrike">
                <a:solidFill>
                  <a:srgbClr val="FACC15"/>
                </a:solidFill>
                <a:latin typeface="Merriweather"/>
                <a:ea typeface="Merriweather"/>
                <a:cs typeface="Merriweather"/>
                <a:sym typeface="Merriweather"/>
              </a:rPr>
              <a:t>Peaceful Use</a:t>
            </a:r>
            <a:endParaRPr/>
          </a:p>
        </p:txBody>
      </p:sp>
      <p:sp>
        <p:nvSpPr>
          <p:cNvPr id="132" name="Google Shape;132;p16"/>
          <p:cNvSpPr txBox="1"/>
          <p:nvPr/>
        </p:nvSpPr>
        <p:spPr>
          <a:xfrm>
            <a:off x="8423374" y="3928913"/>
            <a:ext cx="290199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CBD5E1"/>
                </a:solidFill>
                <a:latin typeface="Lato"/>
                <a:ea typeface="Lato"/>
                <a:cs typeface="Lato"/>
                <a:sym typeface="Lato"/>
              </a:rPr>
              <a:t>Recognizes the inalienable right of all Parties to develop research, production, and use of nuclear energy for peaceful purposes.</a:t>
            </a:r>
            <a:endParaRPr/>
          </a:p>
        </p:txBody>
      </p:sp>
      <p:sp>
        <p:nvSpPr>
          <p:cNvPr id="133" name="Google Shape;133;p16"/>
          <p:cNvSpPr txBox="1"/>
          <p:nvPr/>
        </p:nvSpPr>
        <p:spPr>
          <a:xfrm>
            <a:off x="571500" y="571500"/>
            <a:ext cx="11601450" cy="499020"/>
          </a:xfrm>
          <a:prstGeom prst="rect">
            <a:avLst/>
          </a:prstGeom>
          <a:noFill/>
          <a:ln>
            <a:noFill/>
          </a:ln>
        </p:spPr>
        <p:txBody>
          <a:bodyPr anchorCtr="0" anchor="t" bIns="0" lIns="0" spcFirstLastPara="1" rIns="0" wrap="square" tIns="0">
            <a:spAutoFit/>
          </a:bodyPr>
          <a:lstStyle/>
          <a:p>
            <a:pPr indent="0" lvl="0" marL="0" marR="0" rtl="0" algn="l">
              <a:lnSpc>
                <a:spcPct val="119968"/>
              </a:lnSpc>
              <a:spcBef>
                <a:spcPts val="0"/>
              </a:spcBef>
              <a:spcAft>
                <a:spcPts val="0"/>
              </a:spcAft>
              <a:buNone/>
            </a:pPr>
            <a:r>
              <a:rPr b="1" i="0" lang="en-US" sz="3150" u="none" cap="none" strike="noStrike">
                <a:solidFill>
                  <a:srgbClr val="38BDF8"/>
                </a:solidFill>
                <a:latin typeface="Merriweather"/>
                <a:ea typeface="Merriweather"/>
                <a:cs typeface="Merriweather"/>
                <a:sym typeface="Merriweather"/>
              </a:rPr>
              <a:t>The Three Pillars</a:t>
            </a:r>
            <a:endParaRPr/>
          </a:p>
        </p:txBody>
      </p:sp>
      <p:sp>
        <p:nvSpPr>
          <p:cNvPr id="134" name="Google Shape;134;p16"/>
          <p:cNvSpPr/>
          <p:nvPr/>
        </p:nvSpPr>
        <p:spPr>
          <a:xfrm>
            <a:off x="571500" y="1194345"/>
            <a:ext cx="11049000" cy="19050"/>
          </a:xfrm>
          <a:prstGeom prst="rect">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38" name="Shape 138"/>
        <p:cNvGrpSpPr/>
        <p:nvPr/>
      </p:nvGrpSpPr>
      <p:grpSpPr>
        <a:xfrm>
          <a:off x="0" y="0"/>
          <a:ext cx="0" cy="0"/>
          <a:chOff x="0" y="0"/>
          <a:chExt cx="0" cy="0"/>
        </a:xfrm>
      </p:grpSpPr>
      <p:pic>
        <p:nvPicPr>
          <p:cNvPr descr="image.png" id="139" name="Google Shape;13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0" name="Google Shape;140;p17"/>
          <p:cNvSpPr txBox="1"/>
          <p:nvPr/>
        </p:nvSpPr>
        <p:spPr>
          <a:xfrm>
            <a:off x="571500" y="931515"/>
            <a:ext cx="5200650" cy="499020"/>
          </a:xfrm>
          <a:prstGeom prst="rect">
            <a:avLst/>
          </a:prstGeom>
          <a:noFill/>
          <a:ln>
            <a:noFill/>
          </a:ln>
        </p:spPr>
        <p:txBody>
          <a:bodyPr anchorCtr="0" anchor="t" bIns="0" lIns="0" spcFirstLastPara="1" rIns="0" wrap="square" tIns="0">
            <a:spAutoFit/>
          </a:bodyPr>
          <a:lstStyle/>
          <a:p>
            <a:pPr indent="0" lvl="0" marL="0" marR="0" rtl="0" algn="l">
              <a:lnSpc>
                <a:spcPct val="119968"/>
              </a:lnSpc>
              <a:spcBef>
                <a:spcPts val="0"/>
              </a:spcBef>
              <a:spcAft>
                <a:spcPts val="0"/>
              </a:spcAft>
              <a:buNone/>
            </a:pPr>
            <a:r>
              <a:rPr b="1" i="0" lang="en-US" sz="3150" u="none" cap="none" strike="noStrike">
                <a:solidFill>
                  <a:srgbClr val="38BDF8"/>
                </a:solidFill>
                <a:latin typeface="Merriweather"/>
                <a:ea typeface="Merriweather"/>
                <a:cs typeface="Merriweather"/>
                <a:sym typeface="Merriweather"/>
              </a:rPr>
              <a:t>Global Membership</a:t>
            </a:r>
            <a:endParaRPr/>
          </a:p>
        </p:txBody>
      </p:sp>
      <p:sp>
        <p:nvSpPr>
          <p:cNvPr id="141" name="Google Shape;141;p17"/>
          <p:cNvSpPr/>
          <p:nvPr/>
        </p:nvSpPr>
        <p:spPr>
          <a:xfrm>
            <a:off x="571500" y="1554360"/>
            <a:ext cx="4953000" cy="19050"/>
          </a:xfrm>
          <a:prstGeom prst="rect">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2" name="Google Shape;142;p17"/>
          <p:cNvSpPr txBox="1"/>
          <p:nvPr/>
        </p:nvSpPr>
        <p:spPr>
          <a:xfrm>
            <a:off x="571500" y="2144910"/>
            <a:ext cx="4953000" cy="304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CBD5E1"/>
                </a:solidFill>
                <a:latin typeface="Lato"/>
                <a:ea typeface="Lato"/>
                <a:cs typeface="Lato"/>
                <a:sym typeface="Lato"/>
              </a:rPr>
              <a:t>The treaty divides the world into two categories of states:</a:t>
            </a:r>
            <a:endParaRPr/>
          </a:p>
        </p:txBody>
      </p:sp>
      <p:sp>
        <p:nvSpPr>
          <p:cNvPr id="143" name="Google Shape;143;p17"/>
          <p:cNvSpPr txBox="1"/>
          <p:nvPr/>
        </p:nvSpPr>
        <p:spPr>
          <a:xfrm>
            <a:off x="571500" y="5126235"/>
            <a:ext cx="49530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1" lang="en-US" sz="1500" u="none" cap="none" strike="noStrike">
                <a:solidFill>
                  <a:srgbClr val="94A3B8"/>
                </a:solidFill>
                <a:latin typeface="Lato"/>
                <a:ea typeface="Lato"/>
                <a:cs typeface="Lato"/>
                <a:sym typeface="Lato"/>
              </a:rPr>
              <a:t>The NPT has near-universal adherence, with only a few states remaining outside the regime.</a:t>
            </a:r>
            <a:endParaRPr/>
          </a:p>
        </p:txBody>
      </p:sp>
      <p:sp>
        <p:nvSpPr>
          <p:cNvPr id="144" name="Google Shape;144;p17"/>
          <p:cNvSpPr txBox="1"/>
          <p:nvPr/>
        </p:nvSpPr>
        <p:spPr>
          <a:xfrm>
            <a:off x="647700" y="2821185"/>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45" name="Google Shape;145;p17"/>
          <p:cNvSpPr txBox="1"/>
          <p:nvPr/>
        </p:nvSpPr>
        <p:spPr>
          <a:xfrm>
            <a:off x="857250" y="2821185"/>
            <a:ext cx="4667250" cy="9144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Nuclear Weapon States (NWS):</a:t>
            </a:r>
            <a:r>
              <a:rPr b="0" i="0" lang="en-US" sz="1500" u="none" cap="none" strike="noStrike">
                <a:solidFill>
                  <a:srgbClr val="CBD5E1"/>
                </a:solidFill>
                <a:latin typeface="Lato"/>
                <a:ea typeface="Lato"/>
                <a:cs typeface="Lato"/>
                <a:sym typeface="Lato"/>
              </a:rPr>
              <a:t> USA, Russia, China, France, and the UK. These are states that tested nuclear weapons before Jan 1, 1967.</a:t>
            </a:r>
            <a:endParaRPr/>
          </a:p>
        </p:txBody>
      </p:sp>
      <p:sp>
        <p:nvSpPr>
          <p:cNvPr id="146" name="Google Shape;146;p17"/>
          <p:cNvSpPr txBox="1"/>
          <p:nvPr/>
        </p:nvSpPr>
        <p:spPr>
          <a:xfrm>
            <a:off x="647700" y="3878460"/>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47" name="Google Shape;147;p17"/>
          <p:cNvSpPr txBox="1"/>
          <p:nvPr/>
        </p:nvSpPr>
        <p:spPr>
          <a:xfrm>
            <a:off x="857250" y="3878460"/>
            <a:ext cx="4667250" cy="9144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Non-Nuclear Weapon States (NNWS):</a:t>
            </a:r>
            <a:r>
              <a:rPr b="0" i="0" lang="en-US" sz="1500" u="none" cap="none" strike="noStrike">
                <a:solidFill>
                  <a:srgbClr val="CBD5E1"/>
                </a:solidFill>
                <a:latin typeface="Lato"/>
                <a:ea typeface="Lato"/>
                <a:cs typeface="Lato"/>
                <a:sym typeface="Lato"/>
              </a:rPr>
              <a:t> All other signatory states. They agree to IAEA safeguards to verify their nuclear activities are peaceful.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293B"/>
        </a:solidFill>
      </p:bgPr>
    </p:bg>
    <p:spTree>
      <p:nvGrpSpPr>
        <p:cNvPr id="151" name="Shape 151"/>
        <p:cNvGrpSpPr/>
        <p:nvPr/>
      </p:nvGrpSpPr>
      <p:grpSpPr>
        <a:xfrm>
          <a:off x="0" y="0"/>
          <a:ext cx="0" cy="0"/>
          <a:chOff x="0" y="0"/>
          <a:chExt cx="0" cy="0"/>
        </a:xfrm>
      </p:grpSpPr>
      <p:pic>
        <p:nvPicPr>
          <p:cNvPr descr="image.png" id="152" name="Google Shape;152;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18"/>
          <p:cNvSpPr txBox="1"/>
          <p:nvPr/>
        </p:nvSpPr>
        <p:spPr>
          <a:xfrm>
            <a:off x="647700" y="2354460"/>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54" name="Google Shape;154;p18"/>
          <p:cNvSpPr txBox="1"/>
          <p:nvPr/>
        </p:nvSpPr>
        <p:spPr>
          <a:xfrm>
            <a:off x="857250" y="2354460"/>
            <a:ext cx="5000625" cy="9144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Discriminatory Nature:</a:t>
            </a:r>
            <a:r>
              <a:rPr b="0" i="0" lang="en-US" sz="1500" u="none" cap="none" strike="noStrike">
                <a:solidFill>
                  <a:srgbClr val="CBD5E1"/>
                </a:solidFill>
                <a:latin typeface="Lato"/>
                <a:ea typeface="Lato"/>
                <a:cs typeface="Lato"/>
                <a:sym typeface="Lato"/>
              </a:rPr>
              <a:t> India views the NPT as flawed because it creates a club of "nuclear haves" and "have-nots," legitimizing weapons for a few while banning them for others.</a:t>
            </a:r>
            <a:endParaRPr/>
          </a:p>
        </p:txBody>
      </p:sp>
      <p:sp>
        <p:nvSpPr>
          <p:cNvPr id="155" name="Google Shape;155;p18"/>
          <p:cNvSpPr txBox="1"/>
          <p:nvPr/>
        </p:nvSpPr>
        <p:spPr>
          <a:xfrm>
            <a:off x="647700" y="3411735"/>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56" name="Google Shape;156;p18"/>
          <p:cNvSpPr txBox="1"/>
          <p:nvPr/>
        </p:nvSpPr>
        <p:spPr>
          <a:xfrm>
            <a:off x="857250" y="3882299"/>
            <a:ext cx="5000700" cy="9696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Strategic Autonomy:</a:t>
            </a:r>
            <a:r>
              <a:rPr b="0" i="0" lang="en-US" sz="1500" u="none" cap="none" strike="noStrike">
                <a:solidFill>
                  <a:srgbClr val="CBD5E1"/>
                </a:solidFill>
                <a:latin typeface="Lato"/>
                <a:ea typeface="Lato"/>
                <a:cs typeface="Lato"/>
                <a:sym typeface="Lato"/>
              </a:rPr>
              <a:t> Signing as a non-nuclear state would compromise India's national security, especially given its regional security dynamics.</a:t>
            </a:r>
            <a:endParaRPr/>
          </a:p>
        </p:txBody>
      </p:sp>
      <p:sp>
        <p:nvSpPr>
          <p:cNvPr id="157" name="Google Shape;157;p18"/>
          <p:cNvSpPr txBox="1"/>
          <p:nvPr/>
        </p:nvSpPr>
        <p:spPr>
          <a:xfrm>
            <a:off x="647700" y="4469010"/>
            <a:ext cx="1143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CBD5E1"/>
                </a:solidFill>
                <a:latin typeface="Lato"/>
                <a:ea typeface="Lato"/>
                <a:cs typeface="Lato"/>
                <a:sym typeface="Lato"/>
              </a:rPr>
              <a:t>•</a:t>
            </a:r>
            <a:endParaRPr/>
          </a:p>
        </p:txBody>
      </p:sp>
      <p:sp>
        <p:nvSpPr>
          <p:cNvPr id="158" name="Google Shape;158;p18"/>
          <p:cNvSpPr txBox="1"/>
          <p:nvPr/>
        </p:nvSpPr>
        <p:spPr>
          <a:xfrm>
            <a:off x="857250" y="4873503"/>
            <a:ext cx="5000700" cy="969600"/>
          </a:xfrm>
          <a:prstGeom prst="rect">
            <a:avLst/>
          </a:prstGeom>
          <a:noFill/>
          <a:ln>
            <a:noFill/>
          </a:ln>
        </p:spPr>
        <p:txBody>
          <a:bodyPr anchorCtr="0" anchor="t" bIns="0" lIns="11430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CBD5E1"/>
                </a:solidFill>
                <a:latin typeface="Lato"/>
                <a:ea typeface="Lato"/>
                <a:cs typeface="Lato"/>
                <a:sym typeface="Lato"/>
              </a:rPr>
              <a:t>Responsible Power:</a:t>
            </a:r>
            <a:r>
              <a:rPr b="0" i="0" lang="en-US" sz="1500" u="none" cap="none" strike="noStrike">
                <a:solidFill>
                  <a:srgbClr val="CBD5E1"/>
                </a:solidFill>
                <a:latin typeface="Lato"/>
                <a:ea typeface="Lato"/>
                <a:cs typeface="Lato"/>
                <a:sym typeface="Lato"/>
              </a:rPr>
              <a:t> Despite not signing, India adheres to a "No First Use" policy, maintains strict export controls, and supports universal, non-discriminatory disarmament.</a:t>
            </a:r>
            <a:endParaRPr/>
          </a:p>
        </p:txBody>
      </p:sp>
      <p:sp>
        <p:nvSpPr>
          <p:cNvPr id="159" name="Google Shape;159;p18"/>
          <p:cNvSpPr txBox="1"/>
          <p:nvPr/>
        </p:nvSpPr>
        <p:spPr>
          <a:xfrm>
            <a:off x="571500" y="571500"/>
            <a:ext cx="11601450" cy="499020"/>
          </a:xfrm>
          <a:prstGeom prst="rect">
            <a:avLst/>
          </a:prstGeom>
          <a:noFill/>
          <a:ln>
            <a:noFill/>
          </a:ln>
        </p:spPr>
        <p:txBody>
          <a:bodyPr anchorCtr="0" anchor="t" bIns="0" lIns="0" spcFirstLastPara="1" rIns="0" wrap="square" tIns="0">
            <a:spAutoFit/>
          </a:bodyPr>
          <a:lstStyle/>
          <a:p>
            <a:pPr indent="0" lvl="0" marL="0" marR="0" rtl="0" algn="l">
              <a:lnSpc>
                <a:spcPct val="119968"/>
              </a:lnSpc>
              <a:spcBef>
                <a:spcPts val="0"/>
              </a:spcBef>
              <a:spcAft>
                <a:spcPts val="0"/>
              </a:spcAft>
              <a:buNone/>
            </a:pPr>
            <a:r>
              <a:rPr b="1" i="0" lang="en-US" sz="3150" u="none" cap="none" strike="noStrike">
                <a:solidFill>
                  <a:srgbClr val="38BDF8"/>
                </a:solidFill>
                <a:latin typeface="Merriweather"/>
                <a:ea typeface="Merriweather"/>
                <a:cs typeface="Merriweather"/>
                <a:sym typeface="Merriweather"/>
              </a:rPr>
              <a:t>India's Stance</a:t>
            </a:r>
            <a:endParaRPr/>
          </a:p>
        </p:txBody>
      </p:sp>
      <p:sp>
        <p:nvSpPr>
          <p:cNvPr id="160" name="Google Shape;160;p18"/>
          <p:cNvSpPr/>
          <p:nvPr/>
        </p:nvSpPr>
        <p:spPr>
          <a:xfrm>
            <a:off x="571500" y="1194345"/>
            <a:ext cx="11049000" cy="19050"/>
          </a:xfrm>
          <a:prstGeom prst="rect">
            <a:avLst/>
          </a:prstGeom>
          <a:solidFill>
            <a:srgbClr val="38BD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nvSpPr>
        <p:spPr>
          <a:xfrm>
            <a:off x="2970000" y="3145500"/>
            <a:ext cx="7776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600">
                <a:solidFill>
                  <a:schemeClr val="lt1"/>
                </a:solidFill>
                <a:latin typeface="Calibri"/>
                <a:ea typeface="Calibri"/>
                <a:cs typeface="Calibri"/>
                <a:sym typeface="Calibri"/>
              </a:rPr>
              <a:t>THANKYOU</a:t>
            </a:r>
            <a:endParaRPr sz="96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